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8"/>
  </p:notesMasterIdLst>
  <p:sldIdLst>
    <p:sldId id="258" r:id="rId2"/>
    <p:sldId id="272" r:id="rId3"/>
    <p:sldId id="261" r:id="rId4"/>
    <p:sldId id="262" r:id="rId5"/>
    <p:sldId id="264" r:id="rId6"/>
    <p:sldId id="27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75970" autoAdjust="0"/>
  </p:normalViewPr>
  <p:slideViewPr>
    <p:cSldViewPr>
      <p:cViewPr varScale="1">
        <p:scale>
          <a:sx n="55" d="100"/>
          <a:sy n="55" d="100"/>
        </p:scale>
        <p:origin x="-180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B58EB8C-45AE-4AA3-8238-0E9E6D05A918}" type="datetimeFigureOut">
              <a:rPr lang="ar-SA" smtClean="0"/>
              <a:pPr/>
              <a:t>20/03/1444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A4EF37D-952E-429C-865A-5A08AD58E222}" type="slidenum">
              <a:rPr lang="ar-SA" smtClean="0"/>
              <a:pPr/>
              <a:t>‹#›</a:t>
            </a:fld>
            <a:endParaRPr lang="ar-SA"/>
          </a:p>
        </p:txBody>
      </p:sp>
    </p:spTree>
    <p:extLst>
      <p:ext uri="{BB962C8B-B14F-4D97-AF65-F5344CB8AC3E}">
        <p14:creationId xmlns:p14="http://schemas.microsoft.com/office/powerpoint/2010/main" val="25350674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171A34C-B56A-4F5E-9EF5-7B8B44F54DF4}"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171A34C-B56A-4F5E-9EF5-7B8B44F54DF4}"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171A34C-B56A-4F5E-9EF5-7B8B44F54DF4}"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DB2C2D3-AEA0-4653-86B9-80D77E9CBEF9}" type="datetimeFigureOut">
              <a:rPr lang="ar-SA" smtClean="0"/>
              <a:pPr/>
              <a:t>20/03/1444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0171A34C-B56A-4F5E-9EF5-7B8B44F54DF4}"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B2C2D3-AEA0-4653-86B9-80D77E9CBEF9}" type="datetimeFigureOut">
              <a:rPr lang="ar-SA" smtClean="0"/>
              <a:pPr/>
              <a:t>20/03/1444</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71A34C-B56A-4F5E-9EF5-7B8B44F54DF4}"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ctrTitle"/>
          </p:nvPr>
        </p:nvSpPr>
        <p:spPr>
          <a:xfrm>
            <a:off x="0" y="2420386"/>
            <a:ext cx="9144000" cy="4437614"/>
          </a:xfrm>
        </p:spPr>
        <p:txBody>
          <a:bodyPr>
            <a:normAutofit/>
          </a:bodyPr>
          <a:lstStyle/>
          <a:p>
            <a:pPr algn="ctr"/>
            <a:r>
              <a:rPr lang="ar-SA" sz="4000" dirty="0">
                <a:solidFill>
                  <a:schemeClr val="bg1"/>
                </a:solidFill>
              </a:rPr>
              <a:t>قسم هندسة العمارة</a:t>
            </a:r>
            <a:br>
              <a:rPr lang="ar-SA" sz="4000" dirty="0">
                <a:solidFill>
                  <a:schemeClr val="bg1"/>
                </a:solidFill>
              </a:rPr>
            </a:br>
            <a:r>
              <a:rPr lang="ar-SA" sz="4000" dirty="0">
                <a:solidFill>
                  <a:schemeClr val="bg1"/>
                </a:solidFill>
              </a:rPr>
              <a:t>المرحلة الاولى</a:t>
            </a:r>
            <a:br>
              <a:rPr lang="ar-SA" sz="4000" dirty="0">
                <a:solidFill>
                  <a:schemeClr val="bg1"/>
                </a:solidFill>
              </a:rPr>
            </a:br>
            <a:r>
              <a:rPr lang="ar-SA" sz="4000" dirty="0">
                <a:solidFill>
                  <a:schemeClr val="bg1"/>
                </a:solidFill>
              </a:rPr>
              <a:t>مادة حقوق الانسان </a:t>
            </a:r>
            <a:r>
              <a:rPr lang="ar-SA" sz="4000" dirty="0" smtClean="0">
                <a:solidFill>
                  <a:schemeClr val="bg1"/>
                </a:solidFill>
              </a:rPr>
              <a:t>والديمقراطية</a:t>
            </a:r>
            <a:br>
              <a:rPr lang="ar-SA" sz="4000" dirty="0" smtClean="0">
                <a:solidFill>
                  <a:schemeClr val="bg1"/>
                </a:solidFill>
              </a:rPr>
            </a:br>
            <a:r>
              <a:rPr lang="ar-SA" sz="4000" dirty="0" smtClean="0">
                <a:solidFill>
                  <a:schemeClr val="bg1"/>
                </a:solidFill>
              </a:rPr>
              <a:t>المحاضرة الثانية </a:t>
            </a:r>
            <a:r>
              <a:rPr lang="ar-SA" sz="4000" dirty="0">
                <a:solidFill>
                  <a:schemeClr val="bg1"/>
                </a:solidFill>
              </a:rPr>
              <a:t>: </a:t>
            </a:r>
            <a:r>
              <a:rPr lang="ar-SA" sz="4000" dirty="0" smtClean="0">
                <a:solidFill>
                  <a:schemeClr val="bg1"/>
                </a:solidFill>
              </a:rPr>
              <a:t>حقوق </a:t>
            </a:r>
            <a:r>
              <a:rPr lang="ar-SA" sz="4000" dirty="0">
                <a:solidFill>
                  <a:schemeClr val="bg1"/>
                </a:solidFill>
              </a:rPr>
              <a:t>الانسان </a:t>
            </a:r>
            <a:r>
              <a:rPr lang="ar-SA" sz="4000">
                <a:solidFill>
                  <a:schemeClr val="bg1"/>
                </a:solidFill>
              </a:rPr>
              <a:t>في  </a:t>
            </a:r>
            <a:r>
              <a:rPr lang="ar-SA" sz="4000" smtClean="0">
                <a:solidFill>
                  <a:schemeClr val="bg1"/>
                </a:solidFill>
              </a:rPr>
              <a:t>الاسلام</a:t>
            </a:r>
            <a:r>
              <a:rPr lang="ar-SA" sz="4000" dirty="0">
                <a:solidFill>
                  <a:schemeClr val="bg1"/>
                </a:solidFill>
              </a:rPr>
              <a:t/>
            </a:r>
            <a:br>
              <a:rPr lang="ar-SA" sz="4000" dirty="0">
                <a:solidFill>
                  <a:schemeClr val="bg1"/>
                </a:solidFill>
              </a:rPr>
            </a:br>
            <a:r>
              <a:rPr lang="ar-SA" sz="4000" dirty="0">
                <a:solidFill>
                  <a:schemeClr val="bg1"/>
                </a:solidFill>
              </a:rPr>
              <a:t>أ. م. زينب فالح مهدي</a:t>
            </a:r>
            <a:br>
              <a:rPr lang="ar-SA" sz="4000" dirty="0">
                <a:solidFill>
                  <a:schemeClr val="bg1"/>
                </a:solidFill>
              </a:rPr>
            </a:br>
            <a:r>
              <a:rPr lang="ar-SA" sz="4000" dirty="0">
                <a:solidFill>
                  <a:schemeClr val="bg1"/>
                </a:solidFill>
              </a:rPr>
              <a:t/>
            </a:r>
            <a:br>
              <a:rPr lang="ar-SA" sz="4000" dirty="0">
                <a:solidFill>
                  <a:schemeClr val="bg1"/>
                </a:solidFill>
              </a:rPr>
            </a:br>
            <a:endParaRPr lang="ar-SA" sz="4000" dirty="0">
              <a:solidFill>
                <a:schemeClr val="bg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2348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500042"/>
            <a:ext cx="7824814" cy="6000792"/>
          </a:xfrm>
        </p:spPr>
        <p:txBody>
          <a:bodyPr>
            <a:noAutofit/>
          </a:bodyPr>
          <a:lstStyle/>
          <a:p>
            <a:pPr algn="ctr"/>
            <a:r>
              <a:rPr lang="ar-SA" sz="3200" dirty="0" smtClean="0">
                <a:solidFill>
                  <a:schemeClr val="bg1"/>
                </a:solidFill>
              </a:rPr>
              <a:t>بسم الله الرحمن الرحيم </a:t>
            </a:r>
            <a:br>
              <a:rPr lang="ar-SA" sz="3200" dirty="0" smtClean="0">
                <a:solidFill>
                  <a:schemeClr val="bg1"/>
                </a:solidFill>
              </a:rPr>
            </a:br>
            <a:r>
              <a:rPr lang="ar-SA" sz="3200" dirty="0" smtClean="0">
                <a:solidFill>
                  <a:schemeClr val="bg1"/>
                </a:solidFill>
              </a:rPr>
              <a:t>السلام عليكم ورحمة الله وبركاته ...</a:t>
            </a:r>
            <a:br>
              <a:rPr lang="ar-SA" sz="3200" dirty="0" smtClean="0">
                <a:solidFill>
                  <a:schemeClr val="bg1"/>
                </a:solidFill>
              </a:rPr>
            </a:br>
            <a:r>
              <a:rPr lang="ar-SA" sz="3200" dirty="0" smtClean="0">
                <a:solidFill>
                  <a:schemeClr val="bg1"/>
                </a:solidFill>
              </a:rPr>
              <a:t>اليوم إن شاء الله راح نستأنف محاضراتنا وهذه المحاضرة راح تكون عبارة عن موضوع واحد لكن مطول علما انه مهم جدا جدا جدا</a:t>
            </a:r>
            <a:br>
              <a:rPr lang="ar-SA" sz="3200" dirty="0" smtClean="0">
                <a:solidFill>
                  <a:schemeClr val="bg1"/>
                </a:solidFill>
              </a:rPr>
            </a:br>
            <a:r>
              <a:rPr lang="ar-SA" sz="3200" dirty="0" smtClean="0">
                <a:solidFill>
                  <a:schemeClr val="bg1"/>
                </a:solidFill>
              </a:rPr>
              <a:t>وسيكون السؤال الأول أما عدد حقوق الإنسان في الإسلام شارحا حق الحياة ؟</a:t>
            </a:r>
            <a:br>
              <a:rPr lang="ar-SA" sz="3200" dirty="0" smtClean="0">
                <a:solidFill>
                  <a:schemeClr val="bg1"/>
                </a:solidFill>
              </a:rPr>
            </a:br>
            <a:r>
              <a:rPr lang="ar-SA" sz="3200" dirty="0" smtClean="0">
                <a:solidFill>
                  <a:schemeClr val="bg1"/>
                </a:solidFill>
              </a:rPr>
              <a:t>أو دلل بأية </a:t>
            </a:r>
            <a:r>
              <a:rPr lang="ar-SA" sz="3200" dirty="0" err="1" smtClean="0">
                <a:solidFill>
                  <a:schemeClr val="bg1"/>
                </a:solidFill>
              </a:rPr>
              <a:t>قرأنية</a:t>
            </a:r>
            <a:r>
              <a:rPr lang="ar-SA" sz="3200" dirty="0" smtClean="0">
                <a:solidFill>
                  <a:schemeClr val="bg1"/>
                </a:solidFill>
              </a:rPr>
              <a:t> لكل حق مما يأتي ؟</a:t>
            </a:r>
            <a:br>
              <a:rPr lang="ar-SA" sz="3200" dirty="0" smtClean="0">
                <a:solidFill>
                  <a:schemeClr val="bg1"/>
                </a:solidFill>
              </a:rPr>
            </a:br>
            <a:r>
              <a:rPr lang="ar-SA" sz="3200" dirty="0" smtClean="0">
                <a:solidFill>
                  <a:schemeClr val="bg1"/>
                </a:solidFill>
              </a:rPr>
              <a:t>وقد يكون دلل بحديث للنبي (صل الله عليه واله وسلم)؟</a:t>
            </a:r>
            <a:br>
              <a:rPr lang="ar-SA" sz="3200" dirty="0" smtClean="0">
                <a:solidFill>
                  <a:schemeClr val="bg1"/>
                </a:solidFill>
              </a:rPr>
            </a:br>
            <a:r>
              <a:rPr lang="ar-SA" sz="3200" dirty="0" smtClean="0">
                <a:solidFill>
                  <a:schemeClr val="bg1"/>
                </a:solidFill>
              </a:rPr>
              <a:t>أو قد يكون دلل بنص الإعلان الإسلامي لكل حق مما يأتي ؟ </a:t>
            </a:r>
            <a:br>
              <a:rPr lang="ar-SA" sz="3200" dirty="0" smtClean="0">
                <a:solidFill>
                  <a:schemeClr val="bg1"/>
                </a:solidFill>
              </a:rPr>
            </a:br>
            <a:r>
              <a:rPr lang="ar-SA" sz="3200" dirty="0" smtClean="0">
                <a:solidFill>
                  <a:schemeClr val="bg1"/>
                </a:solidFill>
              </a:rPr>
              <a:t>والإجابة عن هذا التساؤل سيكون في صفحة 32 إلى نهاية الملزمة التي رفعت وكما موضح في الصور التالية</a:t>
            </a:r>
            <a:r>
              <a:rPr lang="ar-SA" sz="3200" dirty="0" smtClean="0"/>
              <a:t/>
            </a:r>
            <a:br>
              <a:rPr lang="ar-SA" sz="3200" dirty="0" smtClean="0"/>
            </a:br>
            <a:endParaRPr lang="ar-SA" sz="3200" dirty="0"/>
          </a:p>
        </p:txBody>
      </p:sp>
    </p:spTree>
    <p:extLst>
      <p:ext uri="{BB962C8B-B14F-4D97-AF65-F5344CB8AC3E}">
        <p14:creationId xmlns:p14="http://schemas.microsoft.com/office/powerpoint/2010/main" val="1720803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28604"/>
            <a:ext cx="8229600" cy="5895996"/>
          </a:xfrm>
        </p:spPr>
        <p:txBody>
          <a:bodyPr>
            <a:normAutofit fontScale="92500" lnSpcReduction="20000"/>
          </a:bodyPr>
          <a:lstStyle/>
          <a:p>
            <a:r>
              <a:rPr lang="ar-SA" dirty="0" smtClean="0"/>
              <a:t>هذا في حال كان السؤال عدد حقوق الإنسان في الإسلام شارحا واحدة بالتفصيل ؟</a:t>
            </a:r>
          </a:p>
          <a:p>
            <a:r>
              <a:rPr lang="ar-SA" dirty="0" smtClean="0"/>
              <a:t>فالإجابة راح تكون :-</a:t>
            </a:r>
          </a:p>
          <a:p>
            <a:r>
              <a:rPr lang="ar-SA" dirty="0" smtClean="0"/>
              <a:t>حق الحياة .</a:t>
            </a:r>
          </a:p>
          <a:p>
            <a:r>
              <a:rPr lang="ar-SA" dirty="0" smtClean="0"/>
              <a:t>حق المساواة .</a:t>
            </a:r>
          </a:p>
          <a:p>
            <a:r>
              <a:rPr lang="ar-SA" dirty="0" smtClean="0"/>
              <a:t>حق اختيار العقيدة والدين .</a:t>
            </a:r>
          </a:p>
          <a:p>
            <a:r>
              <a:rPr lang="ar-SA" dirty="0" smtClean="0"/>
              <a:t>حق المرأة .</a:t>
            </a:r>
          </a:p>
          <a:p>
            <a:r>
              <a:rPr lang="ar-SA" dirty="0" smtClean="0"/>
              <a:t>حق التربية والتعليم .</a:t>
            </a:r>
          </a:p>
          <a:p>
            <a:r>
              <a:rPr lang="ar-SA" dirty="0" smtClean="0"/>
              <a:t>حق العمل .</a:t>
            </a:r>
          </a:p>
          <a:p>
            <a:r>
              <a:rPr lang="ar-SA" dirty="0" smtClean="0"/>
              <a:t>حق الملكية .</a:t>
            </a:r>
          </a:p>
          <a:p>
            <a:r>
              <a:rPr lang="ar-SA" dirty="0" smtClean="0"/>
              <a:t>حرمة المسكن .</a:t>
            </a:r>
          </a:p>
          <a:p>
            <a:r>
              <a:rPr lang="ar-SA" dirty="0" smtClean="0"/>
              <a:t>حق التنقل من مكان إلى أخر .</a:t>
            </a:r>
          </a:p>
          <a:p>
            <a:r>
              <a:rPr lang="ar-SA" dirty="0" smtClean="0"/>
              <a:t>ولتكملة الإجابة تشرح حق الحياة وحددته لأنه من ابسط الحقوق شرحه 3 اسطر وبعدها تدلل بأية قرآنية وحديث النبي (صلى الله عليه واله وسلم) ونص  الإعلان الإسلامي .</a:t>
            </a:r>
          </a:p>
          <a:p>
            <a:r>
              <a:rPr lang="ar-SA" dirty="0" smtClean="0"/>
              <a:t>كما موضح بالصور المرفقة . </a:t>
            </a:r>
          </a:p>
          <a:p>
            <a:endParaRPr lang="ar-SA"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buNone/>
            </a:pPr>
            <a:r>
              <a:rPr lang="ar-SA" dirty="0" smtClean="0"/>
              <a:t>أما إذا كانت الأسئلة الثلاثة إلي بعدها .</a:t>
            </a:r>
          </a:p>
          <a:p>
            <a:pPr>
              <a:buNone/>
            </a:pPr>
            <a:r>
              <a:rPr lang="ar-SA" sz="2800" dirty="0" smtClean="0"/>
              <a:t/>
            </a:r>
            <a:br>
              <a:rPr lang="ar-SA" sz="2800" dirty="0" smtClean="0"/>
            </a:br>
            <a:r>
              <a:rPr lang="ar-SA" sz="2800" dirty="0" smtClean="0"/>
              <a:t>دلل بأية </a:t>
            </a:r>
            <a:r>
              <a:rPr lang="ar-SA" sz="2800" dirty="0" err="1" smtClean="0"/>
              <a:t>قرأنية</a:t>
            </a:r>
            <a:r>
              <a:rPr lang="ar-SA" sz="2800" dirty="0" smtClean="0"/>
              <a:t> لكل حق مما يأتي ؟</a:t>
            </a:r>
            <a:br>
              <a:rPr lang="ar-SA" sz="2800" dirty="0" smtClean="0"/>
            </a:br>
            <a:r>
              <a:rPr lang="ar-SA" sz="2800" dirty="0" smtClean="0"/>
              <a:t>أو دلل بحديث للنبي (صل الله عليه واله وسلم)؟</a:t>
            </a:r>
            <a:br>
              <a:rPr lang="ar-SA" sz="2800" dirty="0" smtClean="0"/>
            </a:br>
            <a:r>
              <a:rPr lang="ar-SA" sz="2800" dirty="0" smtClean="0"/>
              <a:t>أو دلل بنص الإعلان الإسلامي لكل حق مما يأتي ؟ </a:t>
            </a:r>
          </a:p>
          <a:p>
            <a:pPr>
              <a:buNone/>
            </a:pPr>
            <a:r>
              <a:rPr lang="ar-SA" sz="2800" dirty="0" smtClean="0"/>
              <a:t>هنا راح يكون واجب عليكم حفظ الآيات والأحاديث ونصوص الإعلان الإسلامي لكل الحقوق وكما موضح في الصور التالية .</a:t>
            </a:r>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dirty="0" smtClean="0"/>
              <a:t>الصورة السابقة وضحت الآية التي تخص حق الحياة والحديث ونص الإعلان الإسلامي وبقية الحقوق ستأتي تباعا .</a:t>
            </a:r>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ctr">
              <a:buNone/>
            </a:pPr>
            <a:endParaRPr lang="ar-SA" sz="3600" dirty="0" smtClean="0"/>
          </a:p>
          <a:p>
            <a:pPr algn="ctr"/>
            <a:r>
              <a:rPr lang="ar-SA" sz="3600" dirty="0" smtClean="0"/>
              <a:t>هذا ودمتم بحفظ الله جل وعلا .</a:t>
            </a:r>
            <a:endParaRPr lang="ar-SA" sz="3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121</TotalTime>
  <Words>126</Words>
  <Application>Microsoft Office PowerPoint</Application>
  <PresentationFormat>عرض على الشاشة (3:4)‏</PresentationFormat>
  <Paragraphs>21</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تدفق</vt:lpstr>
      <vt:lpstr>قسم هندسة العمارة المرحلة الاولى مادة حقوق الانسان والديمقراطية المحاضرة الثانية : حقوق الانسان في  الاسلام أ. م. زينب فالح مهدي  </vt:lpstr>
      <vt:lpstr>بسم الله الرحمن الرحيم  السلام عليكم ورحمة الله وبركاته ... اليوم إن شاء الله راح نستأنف محاضراتنا وهذه المحاضرة راح تكون عبارة عن موضوع واحد لكن مطول علما انه مهم جدا جدا جدا وسيكون السؤال الأول أما عدد حقوق الإنسان في الإسلام شارحا حق الحياة ؟ أو دلل بأية قرأنية لكل حق مما يأتي ؟ وقد يكون دلل بحديث للنبي (صل الله عليه واله وسلم)؟ أو قد يكون دلل بنص الإعلان الإسلامي لكل حق مما يأتي ؟  والإجابة عن هذا التساؤل سيكون في صفحة 32 إلى نهاية الملزمة التي رفعت وكما موضح في الصور التالية </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  السلام عليكم ورحمة الله وبركاته ... هذه بحول الله تعالى أولى محاضرات مادة حقوق الإنسان وسيكون السؤال الأول :- ماذا يؤاخذ على حقوق الإنسان في ضل الحضارة اليونانية ؟ والإجابة عن هذا التساؤل سيكون في صفحة 18 و19 :من الملزمة التي رفعت وكما موضح في الصور التالية </dc:title>
  <dc:creator>hamdalla</dc:creator>
  <cp:lastModifiedBy>Maher</cp:lastModifiedBy>
  <cp:revision>7</cp:revision>
  <dcterms:created xsi:type="dcterms:W3CDTF">2020-05-14T02:43:14Z</dcterms:created>
  <dcterms:modified xsi:type="dcterms:W3CDTF">2022-10-15T03:58:57Z</dcterms:modified>
</cp:coreProperties>
</file>